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9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30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8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9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8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0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9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1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5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6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EBD77-8282-264B-8AE5-BD7417898BF0}" type="datetimeFigureOut">
              <a:rPr lang="en-US" smtClean="0"/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BB207-FD52-DA44-AA5D-47D5E9E52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5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did the Industrial Revolution begin to alter worldwide</a:t>
            </a:r>
            <a:br>
              <a:rPr lang="en-US" dirty="0"/>
            </a:br>
            <a:r>
              <a:rPr lang="en-US" dirty="0"/>
              <a:t> patterns of production and trade?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Worldwide effects of the Industrial Revolution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4724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Fascinating facts about one impact of the Industrial Revolution: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82750"/>
            <a:ext cx="8480425" cy="4778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Back-and-forth communication between England and India took 18 months in the late 1700’s.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By the late 1800’s, it could be done in an hour using telegraph.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b="1" u="sng" dirty="0" smtClean="0"/>
              <a:t>inferences</a:t>
            </a:r>
            <a:r>
              <a:rPr lang="en-US" b="1" dirty="0" smtClean="0"/>
              <a:t> </a:t>
            </a:r>
            <a:r>
              <a:rPr lang="en-US" dirty="0" smtClean="0"/>
              <a:t>can we draw about the impact of the telegraph from these facts?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3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4000" b="1" dirty="0"/>
              <a:t>Which countries’/regions’ economies grew the most during the industrial revolution?</a:t>
            </a:r>
            <a:endParaRPr lang="en-US" sz="4000" dirty="0"/>
          </a:p>
          <a:p>
            <a:pPr marL="0" lvl="0" indent="0" algn="ctr">
              <a:buNone/>
            </a:pPr>
            <a:endParaRPr lang="en-US" sz="4000" dirty="0" smtClean="0"/>
          </a:p>
          <a:p>
            <a:pPr marL="0" lvl="0" indent="0" algn="ctr">
              <a:buNone/>
            </a:pPr>
            <a:endParaRPr lang="en-US" sz="4000" dirty="0"/>
          </a:p>
          <a:p>
            <a:pPr marL="0" lvl="0" indent="0" algn="ctr">
              <a:buNone/>
            </a:pPr>
            <a:r>
              <a:rPr lang="en-US" sz="4000" dirty="0" smtClean="0"/>
              <a:t>Western </a:t>
            </a:r>
            <a:r>
              <a:rPr lang="en-US" sz="4000" dirty="0"/>
              <a:t>Europe (especially Great </a:t>
            </a:r>
            <a:r>
              <a:rPr lang="en-US" sz="4000" dirty="0" smtClean="0"/>
              <a:t>Britain, and later the United States) </a:t>
            </a:r>
            <a:r>
              <a:rPr lang="en-US" sz="4000" dirty="0"/>
              <a:t>replaced China and India as the </a:t>
            </a:r>
            <a:r>
              <a:rPr lang="en-US" sz="4000" dirty="0" smtClean="0"/>
              <a:t>most productive </a:t>
            </a:r>
            <a:r>
              <a:rPr lang="en-US" sz="4000" dirty="0"/>
              <a:t>industrialized </a:t>
            </a:r>
            <a:r>
              <a:rPr lang="en-US" sz="4000" dirty="0" smtClean="0"/>
              <a:t>economies.</a:t>
            </a: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25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0388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600" b="1" dirty="0"/>
              <a:t>How did the industrial revolution lead to a worldwide “division of labor?”</a:t>
            </a:r>
            <a:endParaRPr lang="en-US" sz="3600" dirty="0"/>
          </a:p>
          <a:p>
            <a:pPr marL="0" lvl="0" indent="0" algn="ctr">
              <a:buNone/>
            </a:pPr>
            <a:endParaRPr lang="en-US" sz="3600" dirty="0" smtClean="0"/>
          </a:p>
          <a:p>
            <a:pPr marL="0" lvl="0" indent="0" algn="ctr">
              <a:buNone/>
            </a:pPr>
            <a:endParaRPr lang="en-US" sz="3600" dirty="0"/>
          </a:p>
          <a:p>
            <a:pPr marL="0" lvl="0" indent="0" algn="ctr">
              <a:buNone/>
            </a:pPr>
            <a:r>
              <a:rPr lang="en-US" sz="3600" dirty="0" smtClean="0"/>
              <a:t>Non</a:t>
            </a:r>
            <a:r>
              <a:rPr lang="en-US" sz="3600" dirty="0"/>
              <a:t>-industrialized nations became </a:t>
            </a:r>
            <a:r>
              <a:rPr lang="en-US" sz="3600" dirty="0" smtClean="0"/>
              <a:t>providers</a:t>
            </a:r>
            <a:r>
              <a:rPr lang="en-US" sz="3600" dirty="0"/>
              <a:t>/exporters of raw materials, while industrialized </a:t>
            </a:r>
            <a:r>
              <a:rPr lang="en-US" sz="3600" dirty="0" smtClean="0"/>
              <a:t>nations became producers/exporters </a:t>
            </a:r>
            <a:r>
              <a:rPr lang="en-US" sz="3600" dirty="0"/>
              <a:t>of manufactured </a:t>
            </a:r>
            <a:r>
              <a:rPr lang="en-US" sz="3600" dirty="0" smtClean="0"/>
              <a:t>goods.</a:t>
            </a:r>
          </a:p>
          <a:p>
            <a:pPr marL="0" lvl="0" indent="0" algn="ctr">
              <a:buNone/>
            </a:pPr>
            <a:endParaRPr lang="en-US" sz="3600" dirty="0"/>
          </a:p>
          <a:p>
            <a:pPr marL="0" lvl="0" indent="0" algn="ctr">
              <a:buNone/>
            </a:pPr>
            <a:r>
              <a:rPr lang="en-US" sz="3600" dirty="0" smtClean="0"/>
              <a:t>Each side relied on the other for something (goods, materials, markets) but this is not a balanced relationship.</a:t>
            </a: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50396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4000" b="1" dirty="0"/>
              <a:t>How did this divergence of national economies affect the worldwide balance of wealth and power?</a:t>
            </a:r>
            <a:endParaRPr lang="en-US" sz="4000" dirty="0"/>
          </a:p>
          <a:p>
            <a:pPr marL="0" lvl="0" indent="0" algn="ctr">
              <a:buNone/>
            </a:pPr>
            <a:endParaRPr lang="en-US" sz="4000" dirty="0" smtClean="0"/>
          </a:p>
          <a:p>
            <a:pPr marL="0" lvl="0" indent="0" algn="ctr">
              <a:buNone/>
            </a:pPr>
            <a:endParaRPr lang="en-US" sz="4000" dirty="0"/>
          </a:p>
          <a:p>
            <a:pPr marL="0" lvl="0" indent="0" algn="ctr">
              <a:buNone/>
            </a:pPr>
            <a:r>
              <a:rPr lang="en-US" sz="4000" dirty="0" smtClean="0"/>
              <a:t>A </a:t>
            </a:r>
            <a:r>
              <a:rPr lang="en-US" sz="4000" dirty="0"/>
              <a:t>split </a:t>
            </a:r>
            <a:r>
              <a:rPr lang="en-US" sz="4000" dirty="0" smtClean="0"/>
              <a:t>began </a:t>
            </a:r>
            <a:r>
              <a:rPr lang="en-US" sz="4000" dirty="0"/>
              <a:t>between developed/industrialized nations and non-industrialized/undeveloped nations in terms of wealth and </a:t>
            </a:r>
            <a:r>
              <a:rPr lang="en-US" sz="4000" dirty="0" smtClean="0"/>
              <a:t>power.</a:t>
            </a: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88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from 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dirty="0"/>
              <a:t>________Which of the following sentences best describes a result of the Industrial Revolution?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The wealth gap between industrialized and non-industrialized nations grew smaller.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Nations that chiefly exported raw materials like cotton grew wealthiest.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Patterns of wealth and power largely stayed the same.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The wealth gap widened between industrialized and non-industrialized nations.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407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285</Words>
  <Application>Microsoft Macintosh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How did the Industrial Revolution begin to alter worldwide  patterns of production and trade? </vt:lpstr>
      <vt:lpstr>Fascinating facts about one impact of the Industrial Revolution:</vt:lpstr>
      <vt:lpstr>Conclusion 1</vt:lpstr>
      <vt:lpstr>Conclusion 2</vt:lpstr>
      <vt:lpstr>Conclusion 3</vt:lpstr>
      <vt:lpstr>Question from the test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did the Industrial Revolution begin to alter worldwide  patterns of production and trade? </dc:title>
  <dc:creator>Dominic Lambek</dc:creator>
  <cp:lastModifiedBy>Dom Lambek</cp:lastModifiedBy>
  <cp:revision>8</cp:revision>
  <dcterms:created xsi:type="dcterms:W3CDTF">2013-10-23T11:16:09Z</dcterms:created>
  <dcterms:modified xsi:type="dcterms:W3CDTF">2014-10-20T14:04:17Z</dcterms:modified>
</cp:coreProperties>
</file>